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"/>
  </p:notesMasterIdLst>
  <p:sldIdLst>
    <p:sldId id="265" r:id="rId2"/>
    <p:sldId id="264" r:id="rId3"/>
  </p:sldIdLst>
  <p:sldSz cx="9144000" cy="6858000" type="screen4x3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42F"/>
    <a:srgbClr val="007779"/>
    <a:srgbClr val="B9B9B9"/>
    <a:srgbClr val="604A7A"/>
    <a:srgbClr val="542264"/>
    <a:srgbClr val="5F2058"/>
    <a:srgbClr val="5F2078"/>
    <a:srgbClr val="58205C"/>
    <a:srgbClr val="58175C"/>
    <a:srgbClr val="511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03" autoAdjust="0"/>
    <p:restoredTop sz="93560" autoAdjust="0"/>
  </p:normalViewPr>
  <p:slideViewPr>
    <p:cSldViewPr snapToGrid="0">
      <p:cViewPr varScale="1">
        <p:scale>
          <a:sx n="107" d="100"/>
          <a:sy n="107" d="100"/>
        </p:scale>
        <p:origin x="216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91081-8DA7-4CED-A68A-AE0E6C729C06}" type="datetimeFigureOut">
              <a:rPr lang="de-DE" smtClean="0"/>
              <a:t>25.03.2019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CB764-BEAF-4ECD-AC46-8816A16275C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376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CB764-BEAF-4ECD-AC46-8816A16275C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455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51C0-CE04-4539-AB96-08185F829099}" type="datetime1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MDPI AG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AE4C-B054-40B0-BCFD-B61275CBDE9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39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B89B-9164-48FC-8E1C-7CB18D829F1B}" type="datetime1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MDPI AG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AE4C-B054-40B0-BCFD-B61275CBD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8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81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EBC1-00B4-49E3-802F-74DC736BEC9B}" type="datetime1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MDPI AG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AE4C-B054-40B0-BCFD-B61275CBD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41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AC31-719C-461F-84CC-18AA0C446F6C}" type="datetime1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MDPI AG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AE4C-B054-40B0-BCFD-B61275CBD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2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3387-02F0-414E-9DEE-29E3F5917242}" type="datetime1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MDPI AG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AE4C-B054-40B0-BCFD-B61275CBDE9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80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8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CBB2-641C-492F-B359-525B0F17153A}" type="datetime1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MDPI AG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AE4C-B054-40B0-BCFD-B61275CBD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7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4185-18F1-4544-8BBD-163CE173C74E}" type="datetime1">
              <a:rPr lang="en-US" smtClean="0"/>
              <a:t>3/25/2019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MDPI AG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AE4C-B054-40B0-BCFD-B61275CBD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4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B267-4415-4D6D-BDFE-2D6A0CFF44B8}" type="datetime1">
              <a:rPr lang="en-US" smtClean="0"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MDPI AG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AE4C-B054-40B0-BCFD-B61275CBD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0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B73E-00EC-46E6-A74D-3E6B8EF3C9D8}" type="datetime1">
              <a:rPr lang="en-US" smtClean="0"/>
              <a:t>3/25/2019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MDPI AG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AE4C-B054-40B0-BCFD-B61275CBD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1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8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6459788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A3BEDE2-DF7C-498F-8D5B-62356AD53898}" type="datetime1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MDPI AG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43AE4C-B054-40B0-BCFD-B61275CBD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3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E767-94B9-499B-A880-6579B64F5B51}" type="datetime1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MDPI AG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AE4C-B054-40B0-BCFD-B61275CBD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6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7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AF19B68-8C00-4EB4-8D3C-AAFC1E729913}" type="datetime1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8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MDPI AG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8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943AE4C-B054-40B0-BCFD-B61275CBDE9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92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journal/ijms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s://www.mdpi.com/journal/ijms/special_issues/RNA_Regulatory_Networ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adroTexto 19">
            <a:extLst>
              <a:ext uri="{FF2B5EF4-FFF2-40B4-BE49-F238E27FC236}">
                <a16:creationId xmlns:a16="http://schemas.microsoft.com/office/drawing/2014/main" id="{A7C6EC5E-67B3-4114-AC94-212339DEB4B1}"/>
              </a:ext>
            </a:extLst>
          </p:cNvPr>
          <p:cNvSpPr txBox="1"/>
          <p:nvPr/>
        </p:nvSpPr>
        <p:spPr>
          <a:xfrm>
            <a:off x="273770" y="1945374"/>
            <a:ext cx="336185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400" b="1" dirty="0" err="1">
                <a:solidFill>
                  <a:srgbClr val="14542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Conference</a:t>
            </a:r>
            <a:r>
              <a:rPr lang="es-ES" sz="1400" b="1" dirty="0">
                <a:solidFill>
                  <a:srgbClr val="14542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400" b="1" dirty="0" err="1">
                <a:solidFill>
                  <a:srgbClr val="14542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Topics</a:t>
            </a:r>
            <a:r>
              <a:rPr lang="es-ES" sz="1400" b="1" dirty="0">
                <a:solidFill>
                  <a:srgbClr val="14542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cell, developmental and neural biology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cancer and other disorders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gene expression, epigenetic processes and intergenerational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RNA Structure-function relationships and </a:t>
            </a:r>
            <a:r>
              <a:rPr lang="en-US" sz="1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signalling</a:t>
            </a: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pathways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RNA Editing and modification</a:t>
            </a:r>
          </a:p>
        </p:txBody>
      </p:sp>
      <p:grpSp>
        <p:nvGrpSpPr>
          <p:cNvPr id="25" name="Grupo 12">
            <a:extLst>
              <a:ext uri="{FF2B5EF4-FFF2-40B4-BE49-F238E27FC236}">
                <a16:creationId xmlns:a16="http://schemas.microsoft.com/office/drawing/2014/main" id="{6D73D1EC-793A-44A8-BAEF-DA28C3B9FEF3}"/>
              </a:ext>
            </a:extLst>
          </p:cNvPr>
          <p:cNvGrpSpPr/>
          <p:nvPr/>
        </p:nvGrpSpPr>
        <p:grpSpPr>
          <a:xfrm>
            <a:off x="3645679" y="1929916"/>
            <a:ext cx="2543389" cy="4369531"/>
            <a:chOff x="4294008" y="4598634"/>
            <a:chExt cx="2543389" cy="4441784"/>
          </a:xfrm>
        </p:grpSpPr>
        <p:sp>
          <p:nvSpPr>
            <p:cNvPr id="32" name="CuadroTexto 19">
              <a:extLst>
                <a:ext uri="{FF2B5EF4-FFF2-40B4-BE49-F238E27FC236}">
                  <a16:creationId xmlns:a16="http://schemas.microsoft.com/office/drawing/2014/main" id="{547EF798-849C-45C8-9EBA-C62BAE01137A}"/>
                </a:ext>
              </a:extLst>
            </p:cNvPr>
            <p:cNvSpPr txBox="1"/>
            <p:nvPr/>
          </p:nvSpPr>
          <p:spPr>
            <a:xfrm>
              <a:off x="4294008" y="4598634"/>
              <a:ext cx="1965612" cy="328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500" b="1" dirty="0" err="1">
                  <a:solidFill>
                    <a:srgbClr val="14542F"/>
                  </a:solidFill>
                  <a:latin typeface="Source Sans Pro"/>
                </a:rPr>
                <a:t>Confirmed</a:t>
              </a:r>
              <a:r>
                <a:rPr lang="es-ES" sz="1500" b="1" dirty="0">
                  <a:solidFill>
                    <a:srgbClr val="14542F"/>
                  </a:solidFill>
                  <a:latin typeface="Source Sans Pro"/>
                </a:rPr>
                <a:t> </a:t>
              </a:r>
              <a:r>
                <a:rPr lang="es-ES" sz="1500" b="1" dirty="0" err="1">
                  <a:solidFill>
                    <a:srgbClr val="14542F"/>
                  </a:solidFill>
                  <a:latin typeface="Source Sans Pro"/>
                </a:rPr>
                <a:t>Speakers</a:t>
              </a:r>
              <a:endParaRPr lang="en-US" sz="1500" b="1" dirty="0">
                <a:solidFill>
                  <a:srgbClr val="14542F"/>
                </a:solidFill>
                <a:latin typeface="Source Sans Pro"/>
              </a:endParaRPr>
            </a:p>
          </p:txBody>
        </p:sp>
        <p:sp>
          <p:nvSpPr>
            <p:cNvPr id="33" name="Rectángulo 20">
              <a:extLst>
                <a:ext uri="{FF2B5EF4-FFF2-40B4-BE49-F238E27FC236}">
                  <a16:creationId xmlns:a16="http://schemas.microsoft.com/office/drawing/2014/main" id="{EC3FC487-2D86-439E-87EE-FE8D6E693A70}"/>
                </a:ext>
              </a:extLst>
            </p:cNvPr>
            <p:cNvSpPr/>
            <p:nvPr/>
          </p:nvSpPr>
          <p:spPr>
            <a:xfrm>
              <a:off x="4294008" y="5035736"/>
              <a:ext cx="2543389" cy="40046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dirty="0"/>
                <a:t>Dr. George </a:t>
              </a:r>
              <a:r>
                <a:rPr lang="en-US" sz="1200" dirty="0" err="1"/>
                <a:t>Calin</a:t>
              </a:r>
              <a:r>
                <a:rPr lang="en-US" sz="1200" dirty="0"/>
                <a:t>  </a:t>
              </a:r>
            </a:p>
            <a:p>
              <a:pPr>
                <a:spcAft>
                  <a:spcPts val="600"/>
                </a:spcAft>
              </a:pPr>
              <a:r>
                <a:rPr lang="en-US" sz="1200" dirty="0"/>
                <a:t>Dr. </a:t>
              </a:r>
              <a:r>
                <a:rPr lang="en-US" sz="1200" dirty="0" err="1"/>
                <a:t>Maite</a:t>
              </a:r>
              <a:r>
                <a:rPr lang="en-US" sz="1200" dirty="0"/>
                <a:t> </a:t>
              </a:r>
              <a:r>
                <a:rPr lang="en-US" sz="1200" dirty="0" err="1"/>
                <a:t>Huarte</a:t>
              </a:r>
              <a:endParaRPr lang="en-US" sz="1200" dirty="0"/>
            </a:p>
            <a:p>
              <a:pPr>
                <a:spcAft>
                  <a:spcPts val="600"/>
                </a:spcAft>
              </a:pPr>
              <a:r>
                <a:rPr lang="en-US" sz="1200" dirty="0"/>
                <a:t>Dr. Rory Johnson </a:t>
              </a:r>
            </a:p>
            <a:p>
              <a:pPr>
                <a:spcAft>
                  <a:spcPts val="600"/>
                </a:spcAft>
              </a:pPr>
              <a:r>
                <a:rPr lang="en-US" sz="1200" dirty="0"/>
                <a:t>Dr. Anders Lund </a:t>
              </a:r>
            </a:p>
            <a:p>
              <a:pPr>
                <a:spcAft>
                  <a:spcPts val="600"/>
                </a:spcAft>
              </a:pPr>
              <a:r>
                <a:rPr lang="en-US" sz="1200" dirty="0"/>
                <a:t>Dr. Miguel Mano </a:t>
              </a:r>
            </a:p>
            <a:p>
              <a:pPr>
                <a:spcAft>
                  <a:spcPts val="600"/>
                </a:spcAft>
              </a:pPr>
              <a:r>
                <a:rPr lang="en-US" sz="1200" dirty="0"/>
                <a:t>Dr. Marcos </a:t>
              </a:r>
              <a:r>
                <a:rPr lang="en-US" sz="1200" dirty="0" err="1"/>
                <a:t>Malumbres</a:t>
              </a:r>
              <a:endParaRPr lang="en-US" sz="1200" dirty="0"/>
            </a:p>
            <a:p>
              <a:pPr>
                <a:spcAft>
                  <a:spcPts val="600"/>
                </a:spcAft>
              </a:pPr>
              <a:r>
                <a:rPr lang="en-US" sz="1200" dirty="0"/>
                <a:t>Dr. Marco Marcia  </a:t>
              </a:r>
            </a:p>
            <a:p>
              <a:pPr>
                <a:spcAft>
                  <a:spcPts val="600"/>
                </a:spcAft>
              </a:pPr>
              <a:r>
                <a:rPr lang="en-US" sz="1200" dirty="0"/>
                <a:t>Dr. John </a:t>
              </a:r>
              <a:r>
                <a:rPr lang="en-US" sz="1200" dirty="0" err="1"/>
                <a:t>Mattick</a:t>
              </a:r>
              <a:endParaRPr lang="en-US" sz="1200" dirty="0"/>
            </a:p>
            <a:p>
              <a:pPr>
                <a:spcAft>
                  <a:spcPts val="600"/>
                </a:spcAft>
              </a:pPr>
              <a:r>
                <a:rPr lang="en-US" sz="1200" dirty="0"/>
                <a:t>Dr. Musa </a:t>
              </a:r>
              <a:r>
                <a:rPr lang="en-US" sz="1200" dirty="0" err="1"/>
                <a:t>Mlhanga</a:t>
              </a:r>
              <a:r>
                <a:rPr lang="en-US" sz="1200" dirty="0"/>
                <a:t> </a:t>
              </a:r>
            </a:p>
            <a:p>
              <a:pPr>
                <a:spcAft>
                  <a:spcPts val="600"/>
                </a:spcAft>
              </a:pPr>
              <a:r>
                <a:rPr lang="en-US" sz="1200" dirty="0"/>
                <a:t>Dr. Tariq Rana </a:t>
              </a:r>
            </a:p>
            <a:p>
              <a:pPr>
                <a:spcAft>
                  <a:spcPts val="600"/>
                </a:spcAft>
              </a:pPr>
              <a:r>
                <a:rPr lang="en-US" sz="1200" dirty="0"/>
                <a:t>Dr. Alena </a:t>
              </a:r>
              <a:r>
                <a:rPr lang="en-US" sz="1200" dirty="0" err="1"/>
                <a:t>Shkumatava</a:t>
              </a:r>
              <a:r>
                <a:rPr lang="en-US" sz="1200" dirty="0"/>
                <a:t> </a:t>
              </a:r>
            </a:p>
            <a:p>
              <a:pPr>
                <a:spcAft>
                  <a:spcPts val="600"/>
                </a:spcAft>
              </a:pPr>
              <a:r>
                <a:rPr lang="en-US" sz="1200" dirty="0"/>
                <a:t>Dr. Frank Slack </a:t>
              </a:r>
            </a:p>
            <a:p>
              <a:pPr>
                <a:spcAft>
                  <a:spcPts val="600"/>
                </a:spcAft>
              </a:pPr>
              <a:r>
                <a:rPr lang="en-US" sz="1200" b="1" dirty="0"/>
                <a:t> </a:t>
              </a:r>
            </a:p>
            <a:p>
              <a:pPr>
                <a:spcAft>
                  <a:spcPts val="600"/>
                </a:spcAft>
              </a:pPr>
              <a:endParaRPr lang="en-US" sz="1200" dirty="0">
                <a:latin typeface="Source Sans Pro"/>
              </a:endParaRPr>
            </a:p>
            <a:p>
              <a:pPr>
                <a:spcAft>
                  <a:spcPts val="600"/>
                </a:spcAft>
              </a:pPr>
              <a:endParaRPr lang="en-US" sz="1200" dirty="0">
                <a:latin typeface="Source Sans Pro"/>
              </a:endParaRPr>
            </a:p>
          </p:txBody>
        </p:sp>
      </p:grpSp>
      <p:pic>
        <p:nvPicPr>
          <p:cNvPr id="14" name="Picture 13" descr="A close up of a sign&#10;&#10;Description generated with high confidence">
            <a:extLst>
              <a:ext uri="{FF2B5EF4-FFF2-40B4-BE49-F238E27FC236}">
                <a16:creationId xmlns:a16="http://schemas.microsoft.com/office/drawing/2014/main" id="{DCAAAC19-D649-49D8-9F04-976972718A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73" y="6202451"/>
            <a:ext cx="639587" cy="42276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06ABE2B-795E-4AC3-AEF8-17A712BDE7B8}"/>
              </a:ext>
            </a:extLst>
          </p:cNvPr>
          <p:cNvSpPr txBox="1"/>
          <p:nvPr/>
        </p:nvSpPr>
        <p:spPr>
          <a:xfrm>
            <a:off x="421045" y="3994232"/>
            <a:ext cx="213241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500" b="1" dirty="0">
                <a:solidFill>
                  <a:srgbClr val="14542F"/>
                </a:solidFill>
                <a:latin typeface="Source Sans Pro"/>
              </a:rPr>
              <a:t>Chaired by</a:t>
            </a:r>
          </a:p>
          <a:p>
            <a:r>
              <a:rPr lang="en-US" sz="1200" b="1" dirty="0"/>
              <a:t>Prof. Dr. Francisco J </a:t>
            </a:r>
            <a:r>
              <a:rPr lang="en-US" sz="1200" b="1" dirty="0" err="1"/>
              <a:t>Enguita</a:t>
            </a:r>
            <a:r>
              <a:rPr lang="en-US" sz="1200" b="1" dirty="0"/>
              <a:t> </a:t>
            </a:r>
            <a:r>
              <a:rPr lang="pt-BR" sz="1200" dirty="0"/>
              <a:t>Universidade de Lisboa, Lisboa, Portugal </a:t>
            </a:r>
          </a:p>
          <a:p>
            <a:endParaRPr lang="pt-BR" sz="1200" dirty="0"/>
          </a:p>
          <a:p>
            <a:r>
              <a:rPr lang="en-US" sz="1200" b="1" dirty="0"/>
              <a:t>Prof. Dr. John </a:t>
            </a:r>
            <a:r>
              <a:rPr lang="en-US" sz="1200" b="1" dirty="0" err="1"/>
              <a:t>Mattick</a:t>
            </a:r>
            <a:r>
              <a:rPr lang="en-US" sz="1200" b="1" dirty="0"/>
              <a:t> </a:t>
            </a:r>
            <a:r>
              <a:rPr lang="en-US" sz="1200" dirty="0"/>
              <a:t>Genomics England, UK </a:t>
            </a:r>
            <a:br>
              <a:rPr lang="en-US" sz="1200" dirty="0"/>
            </a:br>
            <a:r>
              <a:rPr lang="en-US" sz="1200" dirty="0"/>
              <a:t>University of Oxford, UK</a:t>
            </a:r>
            <a:endParaRPr lang="en-US" sz="1100" dirty="0">
              <a:latin typeface="Source Sans Pro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3472F4-8FD6-49E3-8D99-B9D41CB31631}"/>
              </a:ext>
            </a:extLst>
          </p:cNvPr>
          <p:cNvSpPr/>
          <p:nvPr/>
        </p:nvSpPr>
        <p:spPr>
          <a:xfrm>
            <a:off x="6786545" y="6519446"/>
            <a:ext cx="22102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ISFMS2019.sciforum.net</a:t>
            </a:r>
          </a:p>
        </p:txBody>
      </p:sp>
      <p:pic>
        <p:nvPicPr>
          <p:cNvPr id="17" name="Picture 16" descr="link.png">
            <a:extLst>
              <a:ext uri="{FF2B5EF4-FFF2-40B4-BE49-F238E27FC236}">
                <a16:creationId xmlns:a16="http://schemas.microsoft.com/office/drawing/2014/main" id="{5E139C92-55F9-4609-98A9-B0D040C529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565" y="6380412"/>
            <a:ext cx="209604" cy="1972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9ACD285-5FA3-411D-A6C3-CFB655BD599C}"/>
              </a:ext>
            </a:extLst>
          </p:cNvPr>
          <p:cNvSpPr txBox="1"/>
          <p:nvPr/>
        </p:nvSpPr>
        <p:spPr>
          <a:xfrm>
            <a:off x="3629715" y="5597351"/>
            <a:ext cx="256940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500" b="1" dirty="0">
                <a:solidFill>
                  <a:srgbClr val="14542F"/>
                </a:solidFill>
                <a:latin typeface="Source Sans Pro"/>
              </a:rPr>
              <a:t>Important Deadlines</a:t>
            </a:r>
            <a:endParaRPr lang="en-US" sz="1500" b="1" i="1" dirty="0">
              <a:solidFill>
                <a:srgbClr val="14542F"/>
              </a:solidFill>
              <a:latin typeface="Source Sans Pro"/>
            </a:endParaRPr>
          </a:p>
          <a:p>
            <a:pPr lvl="0"/>
            <a:r>
              <a:rPr lang="en-US" sz="1200" dirty="0">
                <a:solidFill>
                  <a:srgbClr val="000000"/>
                </a:solidFill>
                <a:latin typeface="Source Sans Pro"/>
              </a:rPr>
              <a:t>Abst</a:t>
            </a:r>
            <a:r>
              <a:rPr lang="en-US" altLang="zh-CN" sz="1200" dirty="0">
                <a:solidFill>
                  <a:srgbClr val="000000"/>
                </a:solidFill>
                <a:latin typeface="Source Sans Pro"/>
              </a:rPr>
              <a:t>ra</a:t>
            </a:r>
            <a:r>
              <a:rPr lang="en-US" sz="1200" dirty="0">
                <a:solidFill>
                  <a:srgbClr val="000000"/>
                </a:solidFill>
                <a:latin typeface="Source Sans Pro"/>
              </a:rPr>
              <a:t>ct Submission</a:t>
            </a:r>
          </a:p>
          <a:p>
            <a:pPr>
              <a:spcAft>
                <a:spcPts val="600"/>
              </a:spcAft>
            </a:pPr>
            <a:r>
              <a:rPr lang="en-US" altLang="zh-CN" sz="1200" b="1" dirty="0">
                <a:solidFill>
                  <a:srgbClr val="000000"/>
                </a:solidFill>
                <a:latin typeface="Source Sans Pro"/>
              </a:rPr>
              <a:t>31 March </a:t>
            </a:r>
            <a:r>
              <a:rPr lang="en-US" sz="1200" b="1" dirty="0">
                <a:solidFill>
                  <a:srgbClr val="000000"/>
                </a:solidFill>
                <a:latin typeface="Source Sans Pro"/>
              </a:rPr>
              <a:t>2019</a:t>
            </a:r>
          </a:p>
          <a:p>
            <a:pPr lvl="0"/>
            <a:r>
              <a:rPr lang="en-US" sz="1200" dirty="0">
                <a:solidFill>
                  <a:srgbClr val="000000"/>
                </a:solidFill>
                <a:latin typeface="Source Sans Pro"/>
              </a:rPr>
              <a:t>Early Bird Registration</a:t>
            </a:r>
          </a:p>
          <a:p>
            <a:pPr lvl="0"/>
            <a:r>
              <a:rPr lang="en-US" sz="1200" b="1" dirty="0">
                <a:solidFill>
                  <a:srgbClr val="000000"/>
                </a:solidFill>
                <a:latin typeface="Source Sans Pro"/>
              </a:rPr>
              <a:t>19 April 2019</a:t>
            </a:r>
          </a:p>
        </p:txBody>
      </p:sp>
      <p:grpSp>
        <p:nvGrpSpPr>
          <p:cNvPr id="16" name="Grupo 12">
            <a:extLst>
              <a:ext uri="{FF2B5EF4-FFF2-40B4-BE49-F238E27FC236}">
                <a16:creationId xmlns:a16="http://schemas.microsoft.com/office/drawing/2014/main" id="{5B024CDC-C3C1-4B67-BAC5-FAFC806CC3D9}"/>
              </a:ext>
            </a:extLst>
          </p:cNvPr>
          <p:cNvGrpSpPr/>
          <p:nvPr/>
        </p:nvGrpSpPr>
        <p:grpSpPr>
          <a:xfrm>
            <a:off x="6209166" y="1929915"/>
            <a:ext cx="2169269" cy="4063624"/>
            <a:chOff x="4294007" y="4598634"/>
            <a:chExt cx="2169269" cy="4063624"/>
          </a:xfrm>
        </p:grpSpPr>
        <p:sp>
          <p:nvSpPr>
            <p:cNvPr id="19" name="CuadroTexto 19">
              <a:extLst>
                <a:ext uri="{FF2B5EF4-FFF2-40B4-BE49-F238E27FC236}">
                  <a16:creationId xmlns:a16="http://schemas.microsoft.com/office/drawing/2014/main" id="{5E6BF47E-B9E8-4B72-BB7D-2ED9C14CC02F}"/>
                </a:ext>
              </a:extLst>
            </p:cNvPr>
            <p:cNvSpPr txBox="1"/>
            <p:nvPr/>
          </p:nvSpPr>
          <p:spPr>
            <a:xfrm>
              <a:off x="4294007" y="4598634"/>
              <a:ext cx="195496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500" b="1" dirty="0" err="1">
                  <a:solidFill>
                    <a:srgbClr val="14542F"/>
                  </a:solidFill>
                  <a:latin typeface="Source Sans Pro"/>
                </a:rPr>
                <a:t>Confirmed</a:t>
              </a:r>
              <a:r>
                <a:rPr lang="es-ES" sz="1500" b="1" dirty="0">
                  <a:solidFill>
                    <a:srgbClr val="14542F"/>
                  </a:solidFill>
                  <a:latin typeface="Source Sans Pro"/>
                </a:rPr>
                <a:t> </a:t>
              </a:r>
              <a:r>
                <a:rPr lang="es-ES" sz="1500" b="1" dirty="0" err="1">
                  <a:solidFill>
                    <a:srgbClr val="14542F"/>
                  </a:solidFill>
                  <a:latin typeface="Source Sans Pro"/>
                </a:rPr>
                <a:t>Scientific</a:t>
              </a:r>
              <a:r>
                <a:rPr lang="es-ES" sz="1500" b="1" dirty="0">
                  <a:solidFill>
                    <a:srgbClr val="14542F"/>
                  </a:solidFill>
                  <a:latin typeface="Source Sans Pro"/>
                </a:rPr>
                <a:t> </a:t>
              </a:r>
              <a:r>
                <a:rPr lang="es-ES" sz="1500" b="1" dirty="0" err="1">
                  <a:solidFill>
                    <a:srgbClr val="14542F"/>
                  </a:solidFill>
                  <a:latin typeface="Source Sans Pro"/>
                </a:rPr>
                <a:t>Committee</a:t>
              </a:r>
              <a:endParaRPr lang="en-US" sz="1500" b="1" dirty="0">
                <a:solidFill>
                  <a:srgbClr val="14542F"/>
                </a:solidFill>
                <a:latin typeface="Source Sans Pro"/>
              </a:endParaRPr>
            </a:p>
          </p:txBody>
        </p:sp>
        <p:sp>
          <p:nvSpPr>
            <p:cNvPr id="20" name="Rectángulo 20">
              <a:extLst>
                <a:ext uri="{FF2B5EF4-FFF2-40B4-BE49-F238E27FC236}">
                  <a16:creationId xmlns:a16="http://schemas.microsoft.com/office/drawing/2014/main" id="{BD870CED-9F00-4104-BB74-9EAA307F11CB}"/>
                </a:ext>
              </a:extLst>
            </p:cNvPr>
            <p:cNvSpPr/>
            <p:nvPr/>
          </p:nvSpPr>
          <p:spPr>
            <a:xfrm>
              <a:off x="4294007" y="4984328"/>
              <a:ext cx="2169269" cy="367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endParaRPr lang="en-US" sz="1200" dirty="0">
                <a:latin typeface="Source Sans Pro"/>
              </a:endParaRPr>
            </a:p>
            <a:p>
              <a:pPr>
                <a:spcAft>
                  <a:spcPts val="600"/>
                </a:spcAft>
              </a:pPr>
              <a:r>
                <a:rPr lang="en-US" sz="1200" dirty="0"/>
                <a:t>Dr. Rosanna </a:t>
              </a:r>
              <a:r>
                <a:rPr lang="en-US" sz="1200" dirty="0" err="1"/>
                <a:t>Asselta</a:t>
              </a:r>
              <a:r>
                <a:rPr lang="en-US" sz="1200" dirty="0"/>
                <a:t> </a:t>
              </a:r>
            </a:p>
            <a:p>
              <a:pPr>
                <a:spcAft>
                  <a:spcPts val="600"/>
                </a:spcAft>
              </a:pPr>
              <a:r>
                <a:rPr lang="en-US" sz="1200" dirty="0"/>
                <a:t>Dr. </a:t>
              </a:r>
              <a:r>
                <a:rPr lang="en-US" sz="1200" dirty="0" err="1"/>
                <a:t>Janusz</a:t>
              </a:r>
              <a:r>
                <a:rPr lang="en-US" sz="1200" dirty="0"/>
                <a:t> </a:t>
              </a:r>
              <a:r>
                <a:rPr lang="en-US" sz="1200" dirty="0" err="1"/>
                <a:t>Blasiak</a:t>
              </a:r>
              <a:r>
                <a:rPr lang="en-US" sz="1200" dirty="0"/>
                <a:t> </a:t>
              </a:r>
            </a:p>
            <a:p>
              <a:pPr>
                <a:spcAft>
                  <a:spcPts val="600"/>
                </a:spcAft>
              </a:pPr>
              <a:r>
                <a:rPr lang="en-US" sz="1200" dirty="0"/>
                <a:t>Dr. George </a:t>
              </a:r>
              <a:r>
                <a:rPr lang="en-US" sz="1200" dirty="0" err="1"/>
                <a:t>Calin</a:t>
              </a:r>
              <a:r>
                <a:rPr lang="en-US" sz="1200" dirty="0"/>
                <a:t> </a:t>
              </a:r>
            </a:p>
            <a:p>
              <a:pPr>
                <a:spcAft>
                  <a:spcPts val="600"/>
                </a:spcAft>
              </a:pPr>
              <a:r>
                <a:rPr lang="en-US" sz="1200" dirty="0"/>
                <a:t>Dr. Teresa </a:t>
              </a:r>
              <a:r>
                <a:rPr lang="en-US" sz="1200" dirty="0" err="1"/>
                <a:t>Capriglione</a:t>
              </a:r>
              <a:r>
                <a:rPr lang="en-US" sz="1200" dirty="0"/>
                <a:t> </a:t>
              </a:r>
            </a:p>
            <a:p>
              <a:pPr>
                <a:spcAft>
                  <a:spcPts val="600"/>
                </a:spcAft>
              </a:pPr>
              <a:r>
                <a:rPr lang="en-US" sz="1200" dirty="0"/>
                <a:t>Dr. </a:t>
              </a:r>
              <a:r>
                <a:rPr lang="en-US" sz="1200" dirty="0" err="1"/>
                <a:t>Maite</a:t>
              </a:r>
              <a:r>
                <a:rPr lang="en-US" sz="1200" dirty="0"/>
                <a:t> </a:t>
              </a:r>
              <a:r>
                <a:rPr lang="en-US" sz="1200" dirty="0" err="1"/>
                <a:t>Huarte</a:t>
              </a:r>
              <a:r>
                <a:rPr lang="en-US" sz="1200" dirty="0"/>
                <a:t> </a:t>
              </a:r>
            </a:p>
            <a:p>
              <a:pPr>
                <a:spcAft>
                  <a:spcPts val="600"/>
                </a:spcAft>
              </a:pPr>
              <a:r>
                <a:rPr lang="en-US" sz="1200" dirty="0"/>
                <a:t>Dr. Rory Johnson </a:t>
              </a:r>
            </a:p>
            <a:p>
              <a:pPr>
                <a:spcAft>
                  <a:spcPts val="600"/>
                </a:spcAft>
              </a:pPr>
              <a:r>
                <a:rPr lang="en-US" sz="1200" dirty="0"/>
                <a:t>Dr. Anne Catherine </a:t>
              </a:r>
              <a:r>
                <a:rPr lang="en-US" sz="1200" dirty="0" err="1"/>
                <a:t>Prats</a:t>
              </a:r>
              <a:r>
                <a:rPr lang="en-US" sz="1200" dirty="0"/>
                <a:t> </a:t>
              </a:r>
            </a:p>
            <a:p>
              <a:pPr>
                <a:spcAft>
                  <a:spcPts val="600"/>
                </a:spcAft>
              </a:pPr>
              <a:r>
                <a:rPr lang="en-US" sz="1200" dirty="0"/>
                <a:t>Dr. </a:t>
              </a:r>
              <a:r>
                <a:rPr lang="en-US" sz="1200" dirty="0" err="1"/>
                <a:t>Lluis</a:t>
              </a:r>
              <a:r>
                <a:rPr lang="en-US" sz="1200" dirty="0"/>
                <a:t> </a:t>
              </a:r>
              <a:r>
                <a:rPr lang="en-US" sz="1200" dirty="0" err="1"/>
                <a:t>Ribas</a:t>
              </a:r>
              <a:r>
                <a:rPr lang="en-US" sz="1200" dirty="0"/>
                <a:t> </a:t>
              </a:r>
            </a:p>
            <a:p>
              <a:pPr>
                <a:spcAft>
                  <a:spcPts val="600"/>
                </a:spcAft>
              </a:pPr>
              <a:r>
                <a:rPr lang="en-US" sz="1200" dirty="0"/>
                <a:t>Dr. Subbaya Subramanian </a:t>
              </a:r>
            </a:p>
            <a:p>
              <a:pPr>
                <a:spcAft>
                  <a:spcPts val="600"/>
                </a:spcAft>
              </a:pPr>
              <a:r>
                <a:rPr lang="en-US" sz="1200" dirty="0"/>
                <a:t>Dr. Pankaj </a:t>
              </a:r>
              <a:r>
                <a:rPr lang="en-US" sz="1200" dirty="0" err="1"/>
                <a:t>Trivedi</a:t>
              </a:r>
              <a:r>
                <a:rPr lang="en-US" sz="1200" dirty="0"/>
                <a:t> </a:t>
              </a:r>
            </a:p>
            <a:p>
              <a:pPr>
                <a:spcAft>
                  <a:spcPts val="600"/>
                </a:spcAft>
              </a:pPr>
              <a:r>
                <a:rPr lang="pt-BR" sz="1200" dirty="0"/>
                <a:t>Dr. Mateus Webba da Silva</a:t>
              </a:r>
            </a:p>
            <a:p>
              <a:pPr>
                <a:spcAft>
                  <a:spcPts val="600"/>
                </a:spcAft>
              </a:pPr>
              <a:r>
                <a:rPr lang="en-US" sz="1200" dirty="0"/>
                <a:t>Dr. Bin </a:t>
              </a:r>
              <a:r>
                <a:rPr lang="en-US" sz="1200" dirty="0" err="1"/>
                <a:t>Xue</a:t>
              </a:r>
              <a:r>
                <a:rPr lang="en-US" sz="1200" dirty="0"/>
                <a:t> </a:t>
              </a:r>
              <a:r>
                <a:rPr lang="pt-BR" sz="1200" dirty="0"/>
                <a:t> </a:t>
              </a:r>
            </a:p>
            <a:p>
              <a:pPr>
                <a:spcAft>
                  <a:spcPts val="600"/>
                </a:spcAft>
              </a:pPr>
              <a:r>
                <a:rPr lang="en-US" sz="1200" dirty="0"/>
                <a:t>Dr. </a:t>
              </a:r>
              <a:r>
                <a:rPr lang="en-US" sz="1200" dirty="0" err="1"/>
                <a:t>Baohong</a:t>
              </a:r>
              <a:r>
                <a:rPr lang="en-US" sz="1200" dirty="0"/>
                <a:t> Zhang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1B0E2DB-859F-468F-8254-59A8A2DDAB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16"/>
          <a:stretch/>
        </p:blipFill>
        <p:spPr>
          <a:xfrm>
            <a:off x="0" y="19743"/>
            <a:ext cx="9144000" cy="1768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25C396-5A15-4A56-A960-EE4DB26ACD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95" y="6141083"/>
            <a:ext cx="1773555" cy="45192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352109" y="1260649"/>
            <a:ext cx="43780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sciforum.net</a:t>
            </a:r>
            <a:r>
              <a:rPr lang="it-IT" dirty="0"/>
              <a:t>/conference/ISFMS2019</a:t>
            </a:r>
          </a:p>
        </p:txBody>
      </p:sp>
    </p:spTree>
    <p:extLst>
      <p:ext uri="{BB962C8B-B14F-4D97-AF65-F5344CB8AC3E}">
        <p14:creationId xmlns:p14="http://schemas.microsoft.com/office/powerpoint/2010/main" val="423506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adroTexto 19">
            <a:extLst>
              <a:ext uri="{FF2B5EF4-FFF2-40B4-BE49-F238E27FC236}">
                <a16:creationId xmlns:a16="http://schemas.microsoft.com/office/drawing/2014/main" id="{A7C6EC5E-67B3-4114-AC94-212339DEB4B1}"/>
              </a:ext>
            </a:extLst>
          </p:cNvPr>
          <p:cNvSpPr txBox="1"/>
          <p:nvPr/>
        </p:nvSpPr>
        <p:spPr>
          <a:xfrm>
            <a:off x="509741" y="3031639"/>
            <a:ext cx="6539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1600" b="1" dirty="0" err="1">
                <a:solidFill>
                  <a:srgbClr val="14542F"/>
                </a:solidFill>
                <a:latin typeface="Source Sans Pro"/>
              </a:rPr>
              <a:t>Conference</a:t>
            </a:r>
            <a:r>
              <a:rPr lang="es-ES" sz="1600" b="1" dirty="0">
                <a:solidFill>
                  <a:srgbClr val="14542F"/>
                </a:solidFill>
                <a:latin typeface="Source Sans Pro"/>
              </a:rPr>
              <a:t> </a:t>
            </a:r>
            <a:r>
              <a:rPr lang="es-ES" sz="1600" b="1" dirty="0" err="1">
                <a:solidFill>
                  <a:srgbClr val="14542F"/>
                </a:solidFill>
                <a:latin typeface="Source Sans Pro"/>
              </a:rPr>
              <a:t>Special</a:t>
            </a:r>
            <a:r>
              <a:rPr lang="es-ES" sz="1600" b="1" dirty="0">
                <a:solidFill>
                  <a:srgbClr val="14542F"/>
                </a:solidFill>
                <a:latin typeface="Source Sans Pro"/>
              </a:rPr>
              <a:t> </a:t>
            </a:r>
            <a:r>
              <a:rPr lang="es-ES" sz="1600" b="1" dirty="0" err="1">
                <a:solidFill>
                  <a:srgbClr val="14542F"/>
                </a:solidFill>
                <a:latin typeface="Source Sans Pro"/>
              </a:rPr>
              <a:t>Issue</a:t>
            </a:r>
            <a:r>
              <a:rPr lang="es-ES" sz="1600" b="1" dirty="0">
                <a:solidFill>
                  <a:srgbClr val="14542F"/>
                </a:solidFill>
                <a:latin typeface="Source Sans Pro"/>
              </a:rPr>
              <a:t>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/>
              </a:rPr>
              <a:t>"</a:t>
            </a:r>
            <a:r>
              <a:rPr lang="en-US" sz="1400" dirty="0">
                <a:hlinkClick r:id="rId2"/>
              </a:rPr>
              <a:t>RNA Regulatory Networks</a:t>
            </a:r>
            <a:r>
              <a:rPr lang="en-US" sz="1400" dirty="0">
                <a:latin typeface="Source Sans Pro"/>
              </a:rPr>
              <a:t>" in the Open-access journal </a:t>
            </a:r>
            <a:r>
              <a:rPr lang="en-US" sz="1400" i="1" dirty="0">
                <a:latin typeface="Source Sans Pro"/>
                <a:hlinkClick r:id="rId3"/>
              </a:rPr>
              <a:t>IJMS</a:t>
            </a:r>
            <a:r>
              <a:rPr lang="en-US" sz="1400" dirty="0">
                <a:latin typeface="Source Sans Pro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/>
              </a:rPr>
              <a:t>Conference attendees will receive a 20% discount on the publication fees. </a:t>
            </a:r>
            <a:endParaRPr lang="es-ES" sz="1400" dirty="0">
              <a:latin typeface="Source Sans Pro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3472F4-8FD6-49E3-8D99-B9D41CB31631}"/>
              </a:ext>
            </a:extLst>
          </p:cNvPr>
          <p:cNvSpPr/>
          <p:nvPr/>
        </p:nvSpPr>
        <p:spPr>
          <a:xfrm>
            <a:off x="6680206" y="6343386"/>
            <a:ext cx="22150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ISFMS2019.sciforum.net</a:t>
            </a:r>
          </a:p>
        </p:txBody>
      </p:sp>
      <p:pic>
        <p:nvPicPr>
          <p:cNvPr id="17" name="Picture 16" descr="link.png">
            <a:extLst>
              <a:ext uri="{FF2B5EF4-FFF2-40B4-BE49-F238E27FC236}">
                <a16:creationId xmlns:a16="http://schemas.microsoft.com/office/drawing/2014/main" id="{5E139C92-55F9-4609-98A9-B0D040C529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824" y="6414052"/>
            <a:ext cx="209604" cy="197222"/>
          </a:xfrm>
          <a:prstGeom prst="rect">
            <a:avLst/>
          </a:prstGeom>
        </p:spPr>
      </p:pic>
      <p:sp>
        <p:nvSpPr>
          <p:cNvPr id="16" name="CuadroTexto 19">
            <a:extLst>
              <a:ext uri="{FF2B5EF4-FFF2-40B4-BE49-F238E27FC236}">
                <a16:creationId xmlns:a16="http://schemas.microsoft.com/office/drawing/2014/main" id="{E6CA39D8-AC9B-44DF-A17A-E08F611A62F8}"/>
              </a:ext>
            </a:extLst>
          </p:cNvPr>
          <p:cNvSpPr txBox="1"/>
          <p:nvPr/>
        </p:nvSpPr>
        <p:spPr>
          <a:xfrm>
            <a:off x="509741" y="4942272"/>
            <a:ext cx="65395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1600" b="1" dirty="0" err="1">
                <a:solidFill>
                  <a:srgbClr val="14542F"/>
                </a:solidFill>
                <a:latin typeface="Source Sans Pro"/>
              </a:rPr>
              <a:t>Conference</a:t>
            </a:r>
            <a:r>
              <a:rPr lang="es-ES" sz="1600" b="1" dirty="0">
                <a:solidFill>
                  <a:srgbClr val="14542F"/>
                </a:solidFill>
                <a:latin typeface="Source Sans Pro"/>
              </a:rPr>
              <a:t> </a:t>
            </a:r>
            <a:r>
              <a:rPr lang="es-ES" sz="1600" b="1" dirty="0" err="1">
                <a:solidFill>
                  <a:srgbClr val="14542F"/>
                </a:solidFill>
                <a:latin typeface="Source Sans Pro"/>
              </a:rPr>
              <a:t>Venue</a:t>
            </a:r>
            <a:r>
              <a:rPr lang="es-ES" sz="1600" b="1" dirty="0">
                <a:solidFill>
                  <a:srgbClr val="14542F"/>
                </a:solidFill>
                <a:latin typeface="Source Sans Pro"/>
              </a:rPr>
              <a:t>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Lisbon, Portugal from 26-28th June 2019</a:t>
            </a:r>
            <a:endParaRPr lang="es-ES" sz="1400" dirty="0">
              <a:latin typeface="Source Sans Pro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AF7569-619B-4E8D-819E-A73EFADCE8AA}"/>
              </a:ext>
            </a:extLst>
          </p:cNvPr>
          <p:cNvSpPr txBox="1"/>
          <p:nvPr/>
        </p:nvSpPr>
        <p:spPr>
          <a:xfrm>
            <a:off x="509741" y="4101434"/>
            <a:ext cx="82510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14542F"/>
                </a:solidFill>
                <a:latin typeface="Source Sans Pro"/>
              </a:rPr>
              <a:t>Conference awards</a:t>
            </a:r>
            <a:endParaRPr lang="en-US" sz="1600" b="1" i="1" dirty="0">
              <a:solidFill>
                <a:srgbClr val="14542F"/>
              </a:solidFill>
              <a:latin typeface="Source Sans Pro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Source Sans Pro"/>
              </a:rPr>
              <a:t>Two Best Poster Award</a:t>
            </a:r>
            <a:r>
              <a:rPr lang="en-US" altLang="zh-CN" sz="1400" dirty="0">
                <a:latin typeface="Source Sans Pro"/>
              </a:rPr>
              <a:t>s (Each winner can get </a:t>
            </a:r>
            <a:r>
              <a:rPr lang="en-US" sz="1400" dirty="0">
                <a:latin typeface="Source Sans Pro"/>
              </a:rPr>
              <a:t>500 EUR bonus and publish a paper free of charge in IJMS</a:t>
            </a:r>
          </a:p>
        </p:txBody>
      </p:sp>
      <p:pic>
        <p:nvPicPr>
          <p:cNvPr id="10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6E74612E-1608-4EBF-AD94-0587BADF98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72" y="6130195"/>
            <a:ext cx="639587" cy="4227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D9455A-035C-433E-B8B2-FD3A5941E5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23"/>
          <a:stretch/>
        </p:blipFill>
        <p:spPr>
          <a:xfrm>
            <a:off x="0" y="-28038"/>
            <a:ext cx="9144000" cy="28396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9AD6DD-E03C-46E3-B4FD-83A13736D7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41" y="6103243"/>
            <a:ext cx="1870661" cy="47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6016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4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FFFF"/>
      </a:accent1>
      <a:accent2>
        <a:srgbClr val="321A46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643</TotalTime>
  <Words>260</Words>
  <Application>Microsoft Office PowerPoint</Application>
  <PresentationFormat>On-screen Show (4:3)</PresentationFormat>
  <Paragraphs>55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Source Sans Pro</vt:lpstr>
      <vt:lpstr>Retrospect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Information</dc:title>
  <dc:creator>MDPI</dc:creator>
  <cp:lastModifiedBy>MDPI</cp:lastModifiedBy>
  <cp:revision>132</cp:revision>
  <cp:lastPrinted>2015-03-09T09:30:12Z</cp:lastPrinted>
  <dcterms:created xsi:type="dcterms:W3CDTF">2014-10-27T03:12:14Z</dcterms:created>
  <dcterms:modified xsi:type="dcterms:W3CDTF">2019-03-25T04:40:16Z</dcterms:modified>
</cp:coreProperties>
</file>